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60" r:id="rId2"/>
    <p:sldId id="256" r:id="rId3"/>
    <p:sldId id="261" r:id="rId4"/>
    <p:sldId id="26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2318" autoAdjust="0"/>
    <p:restoredTop sz="95897"/>
  </p:normalViewPr>
  <p:slideViewPr>
    <p:cSldViewPr snapToGrid="0" snapToObjects="1">
      <p:cViewPr varScale="1">
        <p:scale>
          <a:sx n="48" d="100"/>
          <a:sy n="48" d="100"/>
        </p:scale>
        <p:origin x="42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FF520-C3F3-4585-B73D-7C966984D5CA}" type="datetimeFigureOut">
              <a:rPr lang="en-GB" smtClean="0"/>
              <a:t>26/01/2023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E2D9F5-43C3-4D9B-9946-BF267C0396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491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0014B-565E-4A43-B54D-225779155E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BD39C6-4A20-244E-9C9C-DFF6DA8BC1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A227B2-5394-794D-B45B-EF2F19652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6B13B-7B51-D647-89CB-77D096C4EC14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915335-89D2-AF4F-9183-406480608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21F017-5099-7348-8BAC-4011E2131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3C29C-B353-F048-91A2-B7EA91378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172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48C8B-7686-E047-857C-E9B41D315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7E1548-3563-164D-B037-BDAA49F6A7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7AE7EB-E58F-6640-8AF9-7E23D460B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6B13B-7B51-D647-89CB-77D096C4EC14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85458C-3BB8-B84E-A568-73CC75EF6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B31795-AE03-0B44-9517-D7FC5CD4F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3C29C-B353-F048-91A2-B7EA91378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021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34E13B-6D83-DB40-80A7-BBEE65E8AF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87C35A-8BDD-7D48-AB19-C94F94A1DC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6D397D-AFF9-3345-BE39-7E9437D92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6B13B-7B51-D647-89CB-77D096C4EC14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39C4F9-6588-E74E-B035-B6347D447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6E0DAF-92BE-FA4A-9A58-EFBA30249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3C29C-B353-F048-91A2-B7EA91378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306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144834-8974-F843-B3E6-00714AFDE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33034-3757-C544-8332-A1A4C2FB22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3B9D91-0B5B-C747-BA4D-B391AA70E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6B13B-7B51-D647-89CB-77D096C4EC14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A8B996-5622-F44A-AB9A-216013460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7AD461-8099-AB41-9961-6A731EFC8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3C29C-B353-F048-91A2-B7EA91378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211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A319B-DD59-3249-B3A8-E4A5A469A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EC6D58-BF03-6E4E-A941-30500D8216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4AC71B-2E44-1A4D-AEB5-4DA06EB49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6B13B-7B51-D647-89CB-77D096C4EC14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2A488D-93EC-F44D-A4C3-C6302B9CF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ABE7F9-3D0E-ED43-87BA-EDA8BF8DD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3C29C-B353-F048-91A2-B7EA91378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660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1E15E3-2185-AD49-917F-13FEF58E7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1F18F7-F48C-1A48-8A8D-C63E47EADD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032599-44C2-6047-9520-C974D9DC01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0E0842-EDF3-7740-A71E-8F463E979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6B13B-7B51-D647-89CB-77D096C4EC14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5A226A-369F-4545-9941-D4F47700D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4B3784-44B0-A340-9D9D-6847294AF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3C29C-B353-F048-91A2-B7EA91378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047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70F7B-CC0C-EC44-8954-D2B15E104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CA8229-F834-E14D-AA1D-9A42439905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8AF8DF-ECB0-6B4E-8D96-D103F3970E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C9D94D-0271-0145-BF85-F484F252A8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17B19C-91D9-064F-9C57-BC51198443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C90EEBC-54B3-3142-A2DA-E1637E70D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6B13B-7B51-D647-89CB-77D096C4EC14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32B9C1-1F44-B442-8D10-8D8F948B1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73F4AE-C382-7348-B681-FFAF7C780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3C29C-B353-F048-91A2-B7EA91378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741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37B180-BE87-9D44-AB8E-FDE67CD80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A7EF31-10B7-E04A-B1EB-DBC37821F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6B13B-7B51-D647-89CB-77D096C4EC14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E5A0B7-5962-D149-B220-B331DD983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51909A-2701-4649-AF55-5CAF595F3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3C29C-B353-F048-91A2-B7EA91378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941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5BCC58-4FAD-8D49-B866-A56FE3EB5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6B13B-7B51-D647-89CB-77D096C4EC14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E10DE2-7CFA-454D-8C58-56FA3CF31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FBD501-319F-864E-A72C-D281DFE14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3C29C-B353-F048-91A2-B7EA91378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205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C9490-D034-D141-B313-C71A3CFF7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053EF-0D11-1A43-A409-956955EFF2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54AEF8-5DFF-8C42-ADC7-CB264B5DC4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7D5810-D532-C64C-9759-E02C9394E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6B13B-7B51-D647-89CB-77D096C4EC14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6896A8-6C22-6D43-B56E-7EB8A9230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EF3C27-559A-B84D-AAA2-5DD1E4772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3C29C-B353-F048-91A2-B7EA91378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598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CCD2E-49A2-984D-8413-FADE759FB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E2A621-C977-6749-9D77-9BF1D68A0F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E30E38-AEAF-444D-873F-2DFCEE51F0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3EE1D5-98FB-3B42-A57F-282842074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6B13B-7B51-D647-89CB-77D096C4EC14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FBD887-8538-1042-B624-AE212D107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E71079-06ED-B147-86BD-8A21BDF8C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3C29C-B353-F048-91A2-B7EA91378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804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07BF9F-1FA7-134A-81D8-97D99AF2C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E0AD63-9695-A84E-AB68-68B847CEED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4D298-0FF2-504B-A929-6FB5DEF2B4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6B13B-7B51-D647-89CB-77D096C4EC14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6D10C0-9582-C245-99A2-1F776C6A02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A8DFCE-4941-FF42-BB9A-7D162F1405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3C29C-B353-F048-91A2-B7EA91378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939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9B4C4DB-1C77-4760-BBD0-78C456645DCF}"/>
              </a:ext>
            </a:extLst>
          </p:cNvPr>
          <p:cNvSpPr/>
          <p:nvPr/>
        </p:nvSpPr>
        <p:spPr>
          <a:xfrm>
            <a:off x="1761892" y="1297934"/>
            <a:ext cx="8898673" cy="42473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 err="1">
                <a:ln w="0"/>
                <a:solidFill>
                  <a:srgbClr val="FF0000"/>
                </a:solidFill>
                <a:latin typeface="Kristen ITC" panose="03050502040202030202" pitchFamily="66" charset="77"/>
                <a:cs typeface="Adobe Arabic" panose="02040503050201020203" pitchFamily="18" charset="-78"/>
              </a:rPr>
              <a:t>Sialens</a:t>
            </a:r>
            <a:r>
              <a:rPr lang="en-US" sz="5400" b="0" cap="none" spc="0" dirty="0">
                <a:ln w="0"/>
                <a:solidFill>
                  <a:srgbClr val="FF0000"/>
                </a:solidFill>
                <a:latin typeface="Kristen ITC" panose="03050502040202030202" pitchFamily="66" charset="77"/>
                <a:cs typeface="Adobe Arabic" panose="02040503050201020203" pitchFamily="18" charset="-78"/>
              </a:rPr>
              <a:t> </a:t>
            </a:r>
            <a:r>
              <a:rPr lang="en-US" sz="5400" b="0" cap="none" spc="0" dirty="0" err="1">
                <a:ln w="0"/>
                <a:solidFill>
                  <a:srgbClr val="FF0000"/>
                </a:solidFill>
                <a:latin typeface="Kristen ITC" panose="03050502040202030202" pitchFamily="66" charset="77"/>
                <a:cs typeface="Adobe Arabic" panose="02040503050201020203" pitchFamily="18" charset="-78"/>
              </a:rPr>
              <a:t>Wythnosol</a:t>
            </a:r>
            <a:r>
              <a:rPr lang="en-US" sz="5400" b="0" cap="none" spc="0" dirty="0">
                <a:ln w="0"/>
                <a:solidFill>
                  <a:srgbClr val="FF0000"/>
                </a:solidFill>
                <a:latin typeface="Kristen ITC" panose="03050502040202030202" pitchFamily="66" charset="77"/>
                <a:cs typeface="Adobe Arabic" panose="02040503050201020203" pitchFamily="18" charset="-78"/>
              </a:rPr>
              <a:t> </a:t>
            </a:r>
            <a:r>
              <a:rPr lang="en-US" sz="5400" b="0" cap="none" spc="0" dirty="0" err="1">
                <a:ln w="0"/>
                <a:solidFill>
                  <a:srgbClr val="FF0000"/>
                </a:solidFill>
                <a:latin typeface="Kristen ITC" panose="03050502040202030202" pitchFamily="66" charset="77"/>
                <a:cs typeface="Adobe Arabic" panose="02040503050201020203" pitchFamily="18" charset="-78"/>
              </a:rPr>
              <a:t>Cymraeg</a:t>
            </a:r>
            <a:endParaRPr lang="en-US" sz="5400" b="0" cap="none" spc="0" dirty="0">
              <a:ln w="0"/>
              <a:solidFill>
                <a:srgbClr val="FF0000"/>
              </a:solidFill>
              <a:latin typeface="Kristen ITC" panose="03050502040202030202" pitchFamily="66" charset="77"/>
              <a:cs typeface="Adobe Arabic" panose="02040503050201020203" pitchFamily="18" charset="-78"/>
            </a:endParaRPr>
          </a:p>
          <a:p>
            <a:pPr algn="ctr"/>
            <a:r>
              <a:rPr lang="en-US" sz="5400" b="0" cap="none" spc="0" dirty="0">
                <a:ln w="0"/>
                <a:solidFill>
                  <a:srgbClr val="00B050"/>
                </a:solidFill>
                <a:latin typeface="Kristen ITC" panose="03050502040202030202" pitchFamily="66" charset="77"/>
                <a:cs typeface="Adobe Arabic" panose="02040503050201020203" pitchFamily="18" charset="-78"/>
              </a:rPr>
              <a:t>Weekly Welsh Challenge</a:t>
            </a:r>
          </a:p>
          <a:p>
            <a:pPr algn="ctr"/>
            <a:endParaRPr lang="en-US" sz="5400" dirty="0">
              <a:ln w="0"/>
              <a:solidFill>
                <a:srgbClr val="00B050"/>
              </a:solidFill>
              <a:latin typeface="Kristen ITC" panose="03050502040202030202" pitchFamily="66" charset="77"/>
              <a:cs typeface="Adobe Arabic" panose="02040503050201020203" pitchFamily="18" charset="-78"/>
            </a:endParaRPr>
          </a:p>
          <a:p>
            <a:pPr algn="ctr"/>
            <a:r>
              <a:rPr lang="en-US" sz="5400" dirty="0" err="1">
                <a:ln w="28575">
                  <a:solidFill>
                    <a:schemeClr val="tx1"/>
                  </a:solidFill>
                </a:ln>
                <a:solidFill>
                  <a:schemeClr val="bg1"/>
                </a:solidFill>
                <a:latin typeface="Kristen ITC" panose="03050502040202030202" pitchFamily="66" charset="77"/>
                <a:cs typeface="Adobe Arabic" panose="02040503050201020203" pitchFamily="18" charset="-78"/>
              </a:rPr>
              <a:t>Wythnos</a:t>
            </a:r>
            <a:r>
              <a:rPr lang="en-US" sz="5400" dirty="0">
                <a:ln w="28575">
                  <a:solidFill>
                    <a:schemeClr val="tx1"/>
                  </a:solidFill>
                </a:ln>
                <a:solidFill>
                  <a:schemeClr val="bg1"/>
                </a:solidFill>
                <a:latin typeface="Kristen ITC" panose="03050502040202030202" pitchFamily="66" charset="77"/>
                <a:cs typeface="Adobe Arabic" panose="02040503050201020203" pitchFamily="18" charset="-78"/>
              </a:rPr>
              <a:t> 2</a:t>
            </a:r>
          </a:p>
        </p:txBody>
      </p:sp>
      <p:sp>
        <p:nvSpPr>
          <p:cNvPr id="7" name="AutoShape 6" descr="Wales - Wikipedia">
            <a:extLst>
              <a:ext uri="{FF2B5EF4-FFF2-40B4-BE49-F238E27FC236}">
                <a16:creationId xmlns:a16="http://schemas.microsoft.com/office/drawing/2014/main" id="{B7DC9940-6701-48A7-8FC1-FE2ECCC7BCF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AutoShape 14" descr="Wales - Wikipedia">
            <a:extLst>
              <a:ext uri="{FF2B5EF4-FFF2-40B4-BE49-F238E27FC236}">
                <a16:creationId xmlns:a16="http://schemas.microsoft.com/office/drawing/2014/main" id="{08C0C31D-90F2-4734-904A-C7D2620F191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248400" y="3581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pic>
        <p:nvPicPr>
          <p:cNvPr id="4112" name="Picture 16" descr="What being a Welsh speaker taught me about feminism - The F-Word">
            <a:extLst>
              <a:ext uri="{FF2B5EF4-FFF2-40B4-BE49-F238E27FC236}">
                <a16:creationId xmlns:a16="http://schemas.microsoft.com/office/drawing/2014/main" id="{18BC4D7E-828F-402A-92D3-FAABDFBA88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83642" cy="650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6" descr="What being a Welsh speaker taught me about feminism - The F-Word">
            <a:extLst>
              <a:ext uri="{FF2B5EF4-FFF2-40B4-BE49-F238E27FC236}">
                <a16:creationId xmlns:a16="http://schemas.microsoft.com/office/drawing/2014/main" id="{BEF7E679-32D0-4FF5-90A1-6C4C0CCA5F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5826" y="0"/>
            <a:ext cx="1083642" cy="650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6" descr="What being a Welsh speaker taught me about feminism - The F-Word">
            <a:extLst>
              <a:ext uri="{FF2B5EF4-FFF2-40B4-BE49-F238E27FC236}">
                <a16:creationId xmlns:a16="http://schemas.microsoft.com/office/drawing/2014/main" id="{9610365B-7FA4-4B9E-BD51-93BFC006FA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1652" y="0"/>
            <a:ext cx="1083642" cy="650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 descr="What being a Welsh speaker taught me about feminism - The F-Word">
            <a:extLst>
              <a:ext uri="{FF2B5EF4-FFF2-40B4-BE49-F238E27FC236}">
                <a16:creationId xmlns:a16="http://schemas.microsoft.com/office/drawing/2014/main" id="{212D7857-0FA1-4CAB-968B-48EF9AC5D6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7478" y="0"/>
            <a:ext cx="1083642" cy="650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6" descr="What being a Welsh speaker taught me about feminism - The F-Word">
            <a:extLst>
              <a:ext uri="{FF2B5EF4-FFF2-40B4-BE49-F238E27FC236}">
                <a16:creationId xmlns:a16="http://schemas.microsoft.com/office/drawing/2014/main" id="{1DF4C1F3-ACDB-4361-9648-785A84FBEF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3304" y="0"/>
            <a:ext cx="1083642" cy="650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6" descr="What being a Welsh speaker taught me about feminism - The F-Word">
            <a:extLst>
              <a:ext uri="{FF2B5EF4-FFF2-40B4-BE49-F238E27FC236}">
                <a16:creationId xmlns:a16="http://schemas.microsoft.com/office/drawing/2014/main" id="{9C2DEE4C-87B4-4CA2-B399-5EB1BE8D61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9130" y="0"/>
            <a:ext cx="1083642" cy="650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6" descr="What being a Welsh speaker taught me about feminism - The F-Word">
            <a:extLst>
              <a:ext uri="{FF2B5EF4-FFF2-40B4-BE49-F238E27FC236}">
                <a16:creationId xmlns:a16="http://schemas.microsoft.com/office/drawing/2014/main" id="{BD130CC9-0A0E-4AC0-AA65-A67EC2D518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4446" y="0"/>
            <a:ext cx="1083642" cy="650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16" descr="What being a Welsh speaker taught me about feminism - The F-Word">
            <a:extLst>
              <a:ext uri="{FF2B5EF4-FFF2-40B4-BE49-F238E27FC236}">
                <a16:creationId xmlns:a16="http://schemas.microsoft.com/office/drawing/2014/main" id="{5D4B87A2-1DC9-4164-9E73-5E79CC1681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9763" y="0"/>
            <a:ext cx="1083642" cy="650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16" descr="What being a Welsh speaker taught me about feminism - The F-Word">
            <a:extLst>
              <a:ext uri="{FF2B5EF4-FFF2-40B4-BE49-F238E27FC236}">
                <a16:creationId xmlns:a16="http://schemas.microsoft.com/office/drawing/2014/main" id="{34C9FEF5-4C40-4A8A-BA99-B623647D9E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4570" y="0"/>
            <a:ext cx="1083642" cy="650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16" descr="What being a Welsh speaker taught me about feminism - The F-Word">
            <a:extLst>
              <a:ext uri="{FF2B5EF4-FFF2-40B4-BE49-F238E27FC236}">
                <a16:creationId xmlns:a16="http://schemas.microsoft.com/office/drawing/2014/main" id="{17D022A2-806A-4FD2-80B6-033F9214F1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8358" y="0"/>
            <a:ext cx="1083642" cy="650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16" descr="What being a Welsh speaker taught me about feminism - The F-Word">
            <a:extLst>
              <a:ext uri="{FF2B5EF4-FFF2-40B4-BE49-F238E27FC236}">
                <a16:creationId xmlns:a16="http://schemas.microsoft.com/office/drawing/2014/main" id="{CE8E9374-632A-472F-81EA-6D9409AB9E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07815"/>
            <a:ext cx="1083642" cy="650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16" descr="What being a Welsh speaker taught me about feminism - The F-Word">
            <a:extLst>
              <a:ext uri="{FF2B5EF4-FFF2-40B4-BE49-F238E27FC236}">
                <a16:creationId xmlns:a16="http://schemas.microsoft.com/office/drawing/2014/main" id="{D5C66735-EB06-4621-BF40-1B53B3109D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5826" y="6207815"/>
            <a:ext cx="1083642" cy="650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16" descr="What being a Welsh speaker taught me about feminism - The F-Word">
            <a:extLst>
              <a:ext uri="{FF2B5EF4-FFF2-40B4-BE49-F238E27FC236}">
                <a16:creationId xmlns:a16="http://schemas.microsoft.com/office/drawing/2014/main" id="{267873D4-66A3-473C-B071-DC9BA0BF4E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1652" y="6207815"/>
            <a:ext cx="1083642" cy="650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6" descr="What being a Welsh speaker taught me about feminism - The F-Word">
            <a:extLst>
              <a:ext uri="{FF2B5EF4-FFF2-40B4-BE49-F238E27FC236}">
                <a16:creationId xmlns:a16="http://schemas.microsoft.com/office/drawing/2014/main" id="{EB74C892-66D2-44C2-A3F3-4807122327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7478" y="6207815"/>
            <a:ext cx="1083642" cy="650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16" descr="What being a Welsh speaker taught me about feminism - The F-Word">
            <a:extLst>
              <a:ext uri="{FF2B5EF4-FFF2-40B4-BE49-F238E27FC236}">
                <a16:creationId xmlns:a16="http://schemas.microsoft.com/office/drawing/2014/main" id="{FA499C21-D252-4604-8AB7-5FC9BF51A2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3304" y="6207815"/>
            <a:ext cx="1083642" cy="650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16" descr="What being a Welsh speaker taught me about feminism - The F-Word">
            <a:extLst>
              <a:ext uri="{FF2B5EF4-FFF2-40B4-BE49-F238E27FC236}">
                <a16:creationId xmlns:a16="http://schemas.microsoft.com/office/drawing/2014/main" id="{9D79809D-2560-473C-B16F-CDBE198B87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9130" y="6207815"/>
            <a:ext cx="1083642" cy="650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16" descr="What being a Welsh speaker taught me about feminism - The F-Word">
            <a:extLst>
              <a:ext uri="{FF2B5EF4-FFF2-40B4-BE49-F238E27FC236}">
                <a16:creationId xmlns:a16="http://schemas.microsoft.com/office/drawing/2014/main" id="{DA4B7734-5265-4AC2-B5F7-90EFC95AFA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4446" y="6207815"/>
            <a:ext cx="1083642" cy="650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16" descr="What being a Welsh speaker taught me about feminism - The F-Word">
            <a:extLst>
              <a:ext uri="{FF2B5EF4-FFF2-40B4-BE49-F238E27FC236}">
                <a16:creationId xmlns:a16="http://schemas.microsoft.com/office/drawing/2014/main" id="{A8009124-6879-413F-BFAE-F043FFECC8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9763" y="6207815"/>
            <a:ext cx="1083642" cy="650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16" descr="What being a Welsh speaker taught me about feminism - The F-Word">
            <a:extLst>
              <a:ext uri="{FF2B5EF4-FFF2-40B4-BE49-F238E27FC236}">
                <a16:creationId xmlns:a16="http://schemas.microsoft.com/office/drawing/2014/main" id="{1D66EE11-608B-4A74-9C24-39A9DAEC66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4570" y="6207815"/>
            <a:ext cx="1083642" cy="650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16" descr="What being a Welsh speaker taught me about feminism - The F-Word">
            <a:extLst>
              <a:ext uri="{FF2B5EF4-FFF2-40B4-BE49-F238E27FC236}">
                <a16:creationId xmlns:a16="http://schemas.microsoft.com/office/drawing/2014/main" id="{F994BB6E-1E3F-4691-AAFD-E2645028DA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8358" y="6207815"/>
            <a:ext cx="1083642" cy="650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16" descr="What being a Welsh speaker taught me about feminism - The F-Word">
            <a:extLst>
              <a:ext uri="{FF2B5EF4-FFF2-40B4-BE49-F238E27FC236}">
                <a16:creationId xmlns:a16="http://schemas.microsoft.com/office/drawing/2014/main" id="{9BBE299C-BC3A-4592-B08F-DEEA4CDEB2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28575"/>
            <a:ext cx="1083642" cy="650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16" descr="What being a Welsh speaker taught me about feminism - The F-Word">
            <a:extLst>
              <a:ext uri="{FF2B5EF4-FFF2-40B4-BE49-F238E27FC236}">
                <a16:creationId xmlns:a16="http://schemas.microsoft.com/office/drawing/2014/main" id="{17416C62-4976-4702-A13A-45AD2A6805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70080"/>
            <a:ext cx="1083642" cy="650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16" descr="What being a Welsh speaker taught me about feminism - The F-Word">
            <a:extLst>
              <a:ext uri="{FF2B5EF4-FFF2-40B4-BE49-F238E27FC236}">
                <a16:creationId xmlns:a16="http://schemas.microsoft.com/office/drawing/2014/main" id="{48431D38-3258-47F8-83C1-3D1DA59F56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05122"/>
            <a:ext cx="1083642" cy="650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16" descr="What being a Welsh speaker taught me about feminism - The F-Word">
            <a:extLst>
              <a:ext uri="{FF2B5EF4-FFF2-40B4-BE49-F238E27FC236}">
                <a16:creationId xmlns:a16="http://schemas.microsoft.com/office/drawing/2014/main" id="{88566516-1421-4385-B67C-123E34E9A5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15687"/>
            <a:ext cx="1083642" cy="650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16" descr="What being a Welsh speaker taught me about feminism - The F-Word">
            <a:extLst>
              <a:ext uri="{FF2B5EF4-FFF2-40B4-BE49-F238E27FC236}">
                <a16:creationId xmlns:a16="http://schemas.microsoft.com/office/drawing/2014/main" id="{ADAF7C76-5FB1-46E0-A007-6C1DC8D106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79528"/>
            <a:ext cx="1083642" cy="650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16" descr="What being a Welsh speaker taught me about feminism - The F-Word">
            <a:extLst>
              <a:ext uri="{FF2B5EF4-FFF2-40B4-BE49-F238E27FC236}">
                <a16:creationId xmlns:a16="http://schemas.microsoft.com/office/drawing/2014/main" id="{664E1BAC-4947-4E2C-B28B-C51BAF2B80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87920"/>
            <a:ext cx="1083642" cy="650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16" descr="What being a Welsh speaker taught me about feminism - The F-Word">
            <a:extLst>
              <a:ext uri="{FF2B5EF4-FFF2-40B4-BE49-F238E27FC236}">
                <a16:creationId xmlns:a16="http://schemas.microsoft.com/office/drawing/2014/main" id="{1FD87BD7-D812-4E3F-88BA-46600701CC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8358" y="895462"/>
            <a:ext cx="1083642" cy="650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16" descr="What being a Welsh speaker taught me about feminism - The F-Word">
            <a:extLst>
              <a:ext uri="{FF2B5EF4-FFF2-40B4-BE49-F238E27FC236}">
                <a16:creationId xmlns:a16="http://schemas.microsoft.com/office/drawing/2014/main" id="{786F6D5E-0B8D-4BE7-AA3C-BD7BFE06E1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8358" y="1736967"/>
            <a:ext cx="1083642" cy="650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16" descr="What being a Welsh speaker taught me about feminism - The F-Word">
            <a:extLst>
              <a:ext uri="{FF2B5EF4-FFF2-40B4-BE49-F238E27FC236}">
                <a16:creationId xmlns:a16="http://schemas.microsoft.com/office/drawing/2014/main" id="{89C5F090-24CF-4450-93E2-033A15C4A8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8358" y="2572009"/>
            <a:ext cx="1083642" cy="650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16" descr="What being a Welsh speaker taught me about feminism - The F-Word">
            <a:extLst>
              <a:ext uri="{FF2B5EF4-FFF2-40B4-BE49-F238E27FC236}">
                <a16:creationId xmlns:a16="http://schemas.microsoft.com/office/drawing/2014/main" id="{D27BE53A-D966-4272-A0D9-814B75CE55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8358" y="3482574"/>
            <a:ext cx="1083642" cy="650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16" descr="What being a Welsh speaker taught me about feminism - The F-Word">
            <a:extLst>
              <a:ext uri="{FF2B5EF4-FFF2-40B4-BE49-F238E27FC236}">
                <a16:creationId xmlns:a16="http://schemas.microsoft.com/office/drawing/2014/main" id="{896A24F6-A25F-46FE-B7DB-1215E757B2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8358" y="4346415"/>
            <a:ext cx="1083642" cy="650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16" descr="What being a Welsh speaker taught me about feminism - The F-Word">
            <a:extLst>
              <a:ext uri="{FF2B5EF4-FFF2-40B4-BE49-F238E27FC236}">
                <a16:creationId xmlns:a16="http://schemas.microsoft.com/office/drawing/2014/main" id="{BA0B5424-96C5-4F0E-9E7D-288E23A50C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8358" y="5254807"/>
            <a:ext cx="1083642" cy="650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9426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0EEA831-CB3A-3742-B163-1A92607B90AD}"/>
              </a:ext>
            </a:extLst>
          </p:cNvPr>
          <p:cNvSpPr/>
          <p:nvPr/>
        </p:nvSpPr>
        <p:spPr>
          <a:xfrm>
            <a:off x="1486268" y="178845"/>
            <a:ext cx="8508748" cy="1446550"/>
          </a:xfrm>
          <a:prstGeom prst="rect">
            <a:avLst/>
          </a:prstGeom>
          <a:noFill/>
          <a:ln w="57150">
            <a:solidFill>
              <a:srgbClr val="FF0000"/>
            </a:solidFill>
            <a:prstDash val="dashDot"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0" cap="none" spc="0" dirty="0" err="1">
                <a:ln w="0"/>
                <a:solidFill>
                  <a:schemeClr val="tx1"/>
                </a:solidFill>
                <a:latin typeface="Kristen ITC" panose="03050502040202030202" pitchFamily="66" charset="77"/>
                <a:cs typeface="Adobe Arabic" panose="02040503050201020203" pitchFamily="18" charset="-78"/>
              </a:rPr>
              <a:t>Cân</a:t>
            </a:r>
            <a:r>
              <a:rPr lang="en-US" sz="4400" b="0" cap="none" spc="0" dirty="0">
                <a:ln w="0"/>
                <a:solidFill>
                  <a:schemeClr val="tx1"/>
                </a:solidFill>
                <a:latin typeface="Kristen ITC" panose="03050502040202030202" pitchFamily="66" charset="77"/>
                <a:cs typeface="Adobe Arabic" panose="02040503050201020203" pitchFamily="18" charset="-78"/>
              </a:rPr>
              <a:t> </a:t>
            </a:r>
            <a:r>
              <a:rPr lang="en-US" sz="4400" b="0" cap="none" spc="0" dirty="0" err="1">
                <a:ln w="0"/>
                <a:solidFill>
                  <a:schemeClr val="tx1"/>
                </a:solidFill>
                <a:latin typeface="Kristen ITC" panose="03050502040202030202" pitchFamily="66" charset="77"/>
                <a:cs typeface="Adobe Arabic" panose="02040503050201020203" pitchFamily="18" charset="-78"/>
              </a:rPr>
              <a:t>yr</a:t>
            </a:r>
            <a:r>
              <a:rPr lang="en-US" sz="4400" b="0" cap="none" spc="0" dirty="0">
                <a:ln w="0"/>
                <a:solidFill>
                  <a:schemeClr val="tx1"/>
                </a:solidFill>
                <a:latin typeface="Kristen ITC" panose="03050502040202030202" pitchFamily="66" charset="77"/>
                <a:cs typeface="Adobe Arabic" panose="02040503050201020203" pitchFamily="18" charset="-78"/>
              </a:rPr>
              <a:t> </a:t>
            </a:r>
            <a:r>
              <a:rPr lang="en-US" sz="4400" b="0" cap="none" spc="0" dirty="0" err="1">
                <a:ln w="0"/>
                <a:solidFill>
                  <a:schemeClr val="tx1"/>
                </a:solidFill>
                <a:latin typeface="Kristen ITC" panose="03050502040202030202" pitchFamily="66" charset="77"/>
                <a:cs typeface="Adobe Arabic" panose="02040503050201020203" pitchFamily="18" charset="-78"/>
              </a:rPr>
              <a:t>Wythnos</a:t>
            </a:r>
            <a:r>
              <a:rPr lang="en-US" sz="4400" b="0" cap="none" spc="0" dirty="0">
                <a:ln w="0"/>
                <a:solidFill>
                  <a:schemeClr val="tx1"/>
                </a:solidFill>
                <a:latin typeface="Kristen ITC" panose="03050502040202030202" pitchFamily="66" charset="77"/>
                <a:cs typeface="Adobe Arabic" panose="02040503050201020203" pitchFamily="18" charset="-78"/>
              </a:rPr>
              <a:t>  </a:t>
            </a:r>
          </a:p>
          <a:p>
            <a:pPr algn="ctr"/>
            <a:r>
              <a:rPr lang="en-US" sz="4400" b="0" cap="none" spc="0" dirty="0">
                <a:ln w="0"/>
                <a:solidFill>
                  <a:schemeClr val="tx1"/>
                </a:solidFill>
                <a:latin typeface="Kristen ITC" panose="03050502040202030202" pitchFamily="66" charset="77"/>
                <a:cs typeface="Adobe Arabic" panose="02040503050201020203" pitchFamily="18" charset="-78"/>
              </a:rPr>
              <a:t>Song of the week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0C05945-CFAB-4469-AA4B-9C9E36FF8759}"/>
              </a:ext>
            </a:extLst>
          </p:cNvPr>
          <p:cNvSpPr txBox="1"/>
          <p:nvPr/>
        </p:nvSpPr>
        <p:spPr>
          <a:xfrm>
            <a:off x="8748028" y="2434668"/>
            <a:ext cx="3015742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Scan the QR code to learn more about the band / </a:t>
            </a:r>
            <a:r>
              <a:rPr lang="en-GB" dirty="0" err="1">
                <a:solidFill>
                  <a:srgbClr val="FF0000"/>
                </a:solidFill>
              </a:rPr>
              <a:t>Sganiwch</a:t>
            </a:r>
            <a:r>
              <a:rPr lang="en-GB" dirty="0">
                <a:solidFill>
                  <a:srgbClr val="FF0000"/>
                </a:solidFill>
              </a:rPr>
              <a:t> y cod QR </a:t>
            </a:r>
            <a:r>
              <a:rPr lang="en-GB" dirty="0" err="1">
                <a:solidFill>
                  <a:srgbClr val="FF0000"/>
                </a:solidFill>
              </a:rPr>
              <a:t>i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ddysgu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mwy</a:t>
            </a:r>
            <a:r>
              <a:rPr lang="en-GB" dirty="0">
                <a:solidFill>
                  <a:srgbClr val="FF0000"/>
                </a:solidFill>
              </a:rPr>
              <a:t> am y band.</a:t>
            </a:r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9E0EBC24-0E72-4236-9A50-FD5CCD1BDD55}"/>
              </a:ext>
            </a:extLst>
          </p:cNvPr>
          <p:cNvSpPr/>
          <p:nvPr/>
        </p:nvSpPr>
        <p:spPr>
          <a:xfrm>
            <a:off x="9995016" y="3815257"/>
            <a:ext cx="521766" cy="6684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065516E-09FD-48C1-AA7D-B56A6A867C71}"/>
              </a:ext>
            </a:extLst>
          </p:cNvPr>
          <p:cNvSpPr/>
          <p:nvPr/>
        </p:nvSpPr>
        <p:spPr>
          <a:xfrm>
            <a:off x="3473166" y="1625395"/>
            <a:ext cx="524566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dirty="0">
                <a:latin typeface="Roboto"/>
              </a:rPr>
              <a:t>Eden - Sa Neb </a:t>
            </a:r>
            <a:r>
              <a:rPr lang="en-GB" sz="4000" b="1" dirty="0" err="1">
                <a:latin typeface="Roboto"/>
              </a:rPr>
              <a:t>Fel</a:t>
            </a:r>
            <a:r>
              <a:rPr lang="en-GB" sz="4000" b="1" dirty="0">
                <a:latin typeface="Roboto"/>
              </a:rPr>
              <a:t> </a:t>
            </a:r>
            <a:r>
              <a:rPr lang="en-GB" sz="4000" b="1" dirty="0" err="1">
                <a:latin typeface="Roboto"/>
              </a:rPr>
              <a:t>Ti</a:t>
            </a:r>
            <a:r>
              <a:rPr lang="en-GB" sz="4000" b="1" dirty="0">
                <a:latin typeface="Roboto"/>
              </a:rPr>
              <a:t>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2E274DA-72C4-44DD-9604-8033A10F150C}"/>
              </a:ext>
            </a:extLst>
          </p:cNvPr>
          <p:cNvSpPr/>
          <p:nvPr/>
        </p:nvSpPr>
        <p:spPr>
          <a:xfrm>
            <a:off x="2383380" y="6155935"/>
            <a:ext cx="7425238" cy="5232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GB" sz="2800" dirty="0"/>
              <a:t>https://www.youtube.com/watch?v=rhp-XIa87H8</a:t>
            </a:r>
          </a:p>
        </p:txBody>
      </p:sp>
      <p:pic>
        <p:nvPicPr>
          <p:cNvPr id="1026" name="Picture 2" descr="Sa Neb Fel Ti - Single by Eden on Apple Music">
            <a:extLst>
              <a:ext uri="{FF2B5EF4-FFF2-40B4-BE49-F238E27FC236}">
                <a16:creationId xmlns:a16="http://schemas.microsoft.com/office/drawing/2014/main" id="{2D501577-8CA2-46B2-BD63-82CF19D296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2428" y="2373257"/>
            <a:ext cx="3546151" cy="3546151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0B308EE9-AD4F-402A-B8B5-145F6D7A21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0170" y="4686214"/>
            <a:ext cx="1351458" cy="1351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1545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DBB387F-BF98-495F-AE54-B4CD92742D8F}"/>
              </a:ext>
            </a:extLst>
          </p:cNvPr>
          <p:cNvSpPr/>
          <p:nvPr/>
        </p:nvSpPr>
        <p:spPr>
          <a:xfrm>
            <a:off x="3292189" y="93080"/>
            <a:ext cx="5607624" cy="1446550"/>
          </a:xfrm>
          <a:prstGeom prst="rect">
            <a:avLst/>
          </a:prstGeom>
          <a:noFill/>
          <a:ln w="57150">
            <a:solidFill>
              <a:srgbClr val="00B050"/>
            </a:solidFill>
            <a:prstDash val="dashDot"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4400" dirty="0" err="1">
                <a:latin typeface="Kristen ITC" panose="03050502040202030202" pitchFamily="66" charset="77"/>
              </a:rPr>
              <a:t>Termau</a:t>
            </a:r>
            <a:r>
              <a:rPr lang="en-GB" sz="4400" dirty="0">
                <a:latin typeface="Kristen ITC" panose="03050502040202030202" pitchFamily="66" charset="77"/>
              </a:rPr>
              <a:t> </a:t>
            </a:r>
            <a:r>
              <a:rPr lang="en-GB" sz="4400" dirty="0" err="1">
                <a:latin typeface="Kristen ITC" panose="03050502040202030202" pitchFamily="66" charset="77"/>
              </a:rPr>
              <a:t>o’r</a:t>
            </a:r>
            <a:r>
              <a:rPr lang="en-GB" sz="4400" dirty="0">
                <a:latin typeface="Kristen ITC" panose="03050502040202030202" pitchFamily="66" charset="77"/>
              </a:rPr>
              <a:t> </a:t>
            </a:r>
            <a:r>
              <a:rPr lang="en-GB" sz="4400" dirty="0" err="1">
                <a:latin typeface="Kristen ITC" panose="03050502040202030202" pitchFamily="66" charset="77"/>
              </a:rPr>
              <a:t>wythnos</a:t>
            </a:r>
            <a:endParaRPr lang="en-GB" sz="4400" dirty="0">
              <a:latin typeface="Kristen ITC" panose="03050502040202030202" pitchFamily="66" charset="77"/>
            </a:endParaRPr>
          </a:p>
          <a:p>
            <a:pPr algn="ctr"/>
            <a:r>
              <a:rPr lang="en-GB" sz="4400" b="0" cap="none" spc="0" dirty="0">
                <a:ln w="0"/>
                <a:solidFill>
                  <a:schemeClr val="tx1"/>
                </a:solidFill>
                <a:latin typeface="Kristen ITC" panose="03050502040202030202" pitchFamily="66" charset="77"/>
                <a:cs typeface="Adobe Arabic" panose="02040503050201020203" pitchFamily="18" charset="-78"/>
              </a:rPr>
              <a:t>Terms of the week</a:t>
            </a:r>
            <a:endParaRPr lang="en-US" sz="4400" b="0" cap="none" spc="0" dirty="0">
              <a:ln w="0"/>
              <a:solidFill>
                <a:schemeClr val="tx1"/>
              </a:solidFill>
              <a:latin typeface="Kristen ITC" panose="03050502040202030202" pitchFamily="66" charset="77"/>
              <a:cs typeface="Adobe Arabic" panose="02040503050201020203" pitchFamily="18" charset="-78"/>
            </a:endParaRPr>
          </a:p>
        </p:txBody>
      </p:sp>
      <p:pic>
        <p:nvPicPr>
          <p:cNvPr id="9" name="Picture 2" descr="Clip Art Vector Transparent Library - Two People Having A Conversation  Clipart , Free Transparent Clipart - ClipartKey">
            <a:extLst>
              <a:ext uri="{FF2B5EF4-FFF2-40B4-BE49-F238E27FC236}">
                <a16:creationId xmlns:a16="http://schemas.microsoft.com/office/drawing/2014/main" id="{62881393-133D-44B3-A120-1A8ECBCD0D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2524" y="2713777"/>
            <a:ext cx="4320104" cy="260166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62E5001-D263-44C2-9303-DBE547EBAE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8575804"/>
              </p:ext>
            </p:extLst>
          </p:nvPr>
        </p:nvGraphicFramePr>
        <p:xfrm>
          <a:off x="219372" y="2587795"/>
          <a:ext cx="7298562" cy="33398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32854">
                  <a:extLst>
                    <a:ext uri="{9D8B030D-6E8A-4147-A177-3AD203B41FA5}">
                      <a16:colId xmlns:a16="http://schemas.microsoft.com/office/drawing/2014/main" val="815264166"/>
                    </a:ext>
                  </a:extLst>
                </a:gridCol>
                <a:gridCol w="2432854">
                  <a:extLst>
                    <a:ext uri="{9D8B030D-6E8A-4147-A177-3AD203B41FA5}">
                      <a16:colId xmlns:a16="http://schemas.microsoft.com/office/drawing/2014/main" val="306532321"/>
                    </a:ext>
                  </a:extLst>
                </a:gridCol>
                <a:gridCol w="2432854">
                  <a:extLst>
                    <a:ext uri="{9D8B030D-6E8A-4147-A177-3AD203B41FA5}">
                      <a16:colId xmlns:a16="http://schemas.microsoft.com/office/drawing/2014/main" val="2273274225"/>
                    </a:ext>
                  </a:extLst>
                </a:gridCol>
              </a:tblGrid>
              <a:tr h="385677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English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Welsh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err="1"/>
                        <a:t>Pronounciation</a:t>
                      </a:r>
                      <a:endParaRPr lang="en-GB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276968"/>
                  </a:ext>
                </a:extLst>
              </a:tr>
              <a:tr h="38567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My name is...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Fy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enw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i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yw</a:t>
                      </a:r>
                      <a:r>
                        <a:rPr lang="en-GB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y </a:t>
                      </a:r>
                      <a:r>
                        <a:rPr lang="en-GB" dirty="0" err="1"/>
                        <a:t>enoo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ee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ew</a:t>
                      </a:r>
                      <a:r>
                        <a:rPr lang="en-GB" dirty="0"/>
                        <a:t>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9004026"/>
                  </a:ext>
                </a:extLst>
              </a:tr>
              <a:tr h="38567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I am/I do...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Dwi’n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doo </a:t>
                      </a:r>
                      <a:r>
                        <a:rPr lang="en-GB" dirty="0" err="1"/>
                        <a:t>ee'n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3295155"/>
                  </a:ext>
                </a:extLst>
              </a:tr>
              <a:tr h="38567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How are things?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Sut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mae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pethau</a:t>
                      </a:r>
                      <a:r>
                        <a:rPr lang="en-GB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sit </a:t>
                      </a:r>
                      <a:r>
                        <a:rPr lang="en-GB" dirty="0" err="1"/>
                        <a:t>mai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pethai</a:t>
                      </a:r>
                      <a:r>
                        <a:rPr lang="en-GB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6534119"/>
                  </a:ext>
                </a:extLst>
              </a:tr>
              <a:tr h="385677">
                <a:tc>
                  <a:txBody>
                    <a:bodyPr/>
                    <a:lstStyle/>
                    <a:p>
                      <a:r>
                        <a:rPr lang="en-GB" dirty="0"/>
                        <a:t>Okay/right/correct/very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Iawn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eeawn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2660556"/>
                  </a:ext>
                </a:extLst>
              </a:tr>
              <a:tr h="385677">
                <a:tc>
                  <a:txBody>
                    <a:bodyPr/>
                    <a:lstStyle/>
                    <a:p>
                      <a:r>
                        <a:rPr lang="en-GB" dirty="0"/>
                        <a:t>What's the story/history?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Beth </a:t>
                      </a:r>
                      <a:r>
                        <a:rPr lang="en-GB" dirty="0" err="1"/>
                        <a:t>ydy’r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hanes</a:t>
                      </a:r>
                      <a:r>
                        <a:rPr lang="en-GB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beth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ydee'r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hanes</a:t>
                      </a:r>
                      <a:r>
                        <a:rPr lang="en-GB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8169910"/>
                  </a:ext>
                </a:extLst>
              </a:tr>
              <a:tr h="385677">
                <a:tc>
                  <a:txBody>
                    <a:bodyPr/>
                    <a:lstStyle/>
                    <a:p>
                      <a:r>
                        <a:rPr lang="en-GB" dirty="0"/>
                        <a:t>Hello!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S’mai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su-mai</a:t>
                      </a:r>
                      <a:r>
                        <a:rPr lang="en-GB" dirty="0"/>
                        <a:t> / s-</a:t>
                      </a:r>
                      <a:r>
                        <a:rPr lang="en-GB" dirty="0" err="1"/>
                        <a:t>mai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4634707"/>
                  </a:ext>
                </a:extLst>
              </a:tr>
              <a:tr h="385677">
                <a:tc>
                  <a:txBody>
                    <a:bodyPr/>
                    <a:lstStyle/>
                    <a:p>
                      <a:r>
                        <a:rPr lang="en-GB" dirty="0"/>
                        <a:t>What’s your name?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Beth </a:t>
                      </a:r>
                      <a:r>
                        <a:rPr lang="en-GB" dirty="0" err="1"/>
                        <a:t>ydy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dy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enw</a:t>
                      </a:r>
                      <a:r>
                        <a:rPr lang="en-GB" dirty="0"/>
                        <a:t> di?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beth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ew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dy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enoo</a:t>
                      </a:r>
                      <a:r>
                        <a:rPr lang="en-GB" dirty="0"/>
                        <a:t> dee?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145106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3D4D8B4-E51D-4F40-B49F-6005BB1131D5}"/>
              </a:ext>
            </a:extLst>
          </p:cNvPr>
          <p:cNvSpPr txBox="1"/>
          <p:nvPr/>
        </p:nvSpPr>
        <p:spPr>
          <a:xfrm>
            <a:off x="2446718" y="1848753"/>
            <a:ext cx="72985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Practise how to greet and introduce yourself in </a:t>
            </a:r>
            <a:r>
              <a:rPr lang="en-GB" sz="2400" dirty="0" err="1"/>
              <a:t>Cymraeg</a:t>
            </a:r>
            <a:r>
              <a:rPr lang="en-GB" sz="2400" dirty="0"/>
              <a:t>!  </a:t>
            </a:r>
          </a:p>
        </p:txBody>
      </p:sp>
    </p:spTree>
    <p:extLst>
      <p:ext uri="{BB962C8B-B14F-4D97-AF65-F5344CB8AC3E}">
        <p14:creationId xmlns:p14="http://schemas.microsoft.com/office/powerpoint/2010/main" val="3865191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>
            <a:extLst>
              <a:ext uri="{FF2B5EF4-FFF2-40B4-BE49-F238E27FC236}">
                <a16:creationId xmlns:a16="http://schemas.microsoft.com/office/drawing/2014/main" id="{AC452E91-3905-4247-BD82-C9B6B7234690}"/>
              </a:ext>
            </a:extLst>
          </p:cNvPr>
          <p:cNvSpPr/>
          <p:nvPr/>
        </p:nvSpPr>
        <p:spPr>
          <a:xfrm>
            <a:off x="2473458" y="238085"/>
            <a:ext cx="7245084" cy="1446550"/>
          </a:xfrm>
          <a:prstGeom prst="rect">
            <a:avLst/>
          </a:prstGeom>
          <a:noFill/>
          <a:ln w="57150">
            <a:solidFill>
              <a:srgbClr val="FF0000"/>
            </a:solidFill>
            <a:prstDash val="dashDot"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0" cap="none" spc="0" dirty="0" err="1">
                <a:ln w="0"/>
                <a:solidFill>
                  <a:schemeClr val="tx1"/>
                </a:solidFill>
                <a:latin typeface="Kristen ITC" panose="03050502040202030202" pitchFamily="66" charset="77"/>
                <a:cs typeface="Adobe Arabic" panose="02040503050201020203" pitchFamily="18" charset="-78"/>
              </a:rPr>
              <a:t>Sialens</a:t>
            </a:r>
            <a:r>
              <a:rPr lang="en-US" sz="4400" b="0" cap="none" spc="0" dirty="0">
                <a:ln w="0"/>
                <a:solidFill>
                  <a:schemeClr val="tx1"/>
                </a:solidFill>
                <a:latin typeface="Kristen ITC" panose="03050502040202030202" pitchFamily="66" charset="77"/>
                <a:cs typeface="Adobe Arabic" panose="02040503050201020203" pitchFamily="18" charset="-78"/>
              </a:rPr>
              <a:t> </a:t>
            </a:r>
            <a:r>
              <a:rPr lang="en-US" sz="4400" b="0" cap="none" spc="0" dirty="0" err="1">
                <a:ln w="0"/>
                <a:solidFill>
                  <a:schemeClr val="tx1"/>
                </a:solidFill>
                <a:latin typeface="Kristen ITC" panose="03050502040202030202" pitchFamily="66" charset="77"/>
                <a:cs typeface="Adobe Arabic" panose="02040503050201020203" pitchFamily="18" charset="-78"/>
              </a:rPr>
              <a:t>yr</a:t>
            </a:r>
            <a:r>
              <a:rPr lang="en-US" sz="4400" b="0" cap="none" spc="0" dirty="0">
                <a:ln w="0"/>
                <a:solidFill>
                  <a:schemeClr val="tx1"/>
                </a:solidFill>
                <a:latin typeface="Kristen ITC" panose="03050502040202030202" pitchFamily="66" charset="77"/>
                <a:cs typeface="Adobe Arabic" panose="02040503050201020203" pitchFamily="18" charset="-78"/>
              </a:rPr>
              <a:t> </a:t>
            </a:r>
            <a:r>
              <a:rPr lang="en-US" sz="4400" b="0" cap="none" spc="0" dirty="0" err="1">
                <a:ln w="0"/>
                <a:solidFill>
                  <a:schemeClr val="tx1"/>
                </a:solidFill>
                <a:latin typeface="Kristen ITC" panose="03050502040202030202" pitchFamily="66" charset="77"/>
                <a:cs typeface="Adobe Arabic" panose="02040503050201020203" pitchFamily="18" charset="-78"/>
              </a:rPr>
              <a:t>Wythnos</a:t>
            </a:r>
            <a:r>
              <a:rPr lang="en-US" sz="4400" b="0" cap="none" spc="0" dirty="0">
                <a:ln w="0"/>
                <a:solidFill>
                  <a:schemeClr val="tx1"/>
                </a:solidFill>
                <a:latin typeface="Kristen ITC" panose="03050502040202030202" pitchFamily="66" charset="77"/>
                <a:cs typeface="Adobe Arabic" panose="02040503050201020203" pitchFamily="18" charset="-78"/>
              </a:rPr>
              <a:t>  </a:t>
            </a:r>
          </a:p>
          <a:p>
            <a:pPr algn="ctr"/>
            <a:r>
              <a:rPr lang="en-US" sz="4400" b="0" cap="none" spc="0" dirty="0">
                <a:ln w="0"/>
                <a:solidFill>
                  <a:schemeClr val="tx1"/>
                </a:solidFill>
                <a:latin typeface="Kristen ITC" panose="03050502040202030202" pitchFamily="66" charset="77"/>
                <a:cs typeface="Adobe Arabic" panose="02040503050201020203" pitchFamily="18" charset="-78"/>
              </a:rPr>
              <a:t>Challenge of the week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CCCB199-FDE8-42BD-AE52-BBE8E7396275}"/>
              </a:ext>
            </a:extLst>
          </p:cNvPr>
          <p:cNvSpPr txBox="1"/>
          <p:nvPr/>
        </p:nvSpPr>
        <p:spPr>
          <a:xfrm>
            <a:off x="317328" y="1933614"/>
            <a:ext cx="60442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Faint o </a:t>
            </a:r>
            <a:r>
              <a:rPr lang="en-GB" sz="2800" dirty="0" err="1"/>
              <a:t>Gymraeg</a:t>
            </a:r>
            <a:r>
              <a:rPr lang="en-GB" sz="2800" dirty="0"/>
              <a:t> </a:t>
            </a:r>
            <a:r>
              <a:rPr lang="en-GB" sz="2800" dirty="0" err="1"/>
              <a:t>wyt</a:t>
            </a:r>
            <a:r>
              <a:rPr lang="en-GB" sz="2800" dirty="0"/>
              <a:t> </a:t>
            </a:r>
            <a:r>
              <a:rPr lang="en-GB" sz="2800" dirty="0" err="1"/>
              <a:t>ti’n</a:t>
            </a:r>
            <a:r>
              <a:rPr lang="en-GB" sz="2800" dirty="0"/>
              <a:t> </a:t>
            </a:r>
            <a:r>
              <a:rPr lang="en-GB" sz="2800" dirty="0" err="1"/>
              <a:t>gallu</a:t>
            </a:r>
            <a:r>
              <a:rPr lang="en-GB" sz="2800" dirty="0"/>
              <a:t> </a:t>
            </a:r>
            <a:r>
              <a:rPr lang="en-GB" sz="2800" dirty="0" err="1"/>
              <a:t>cyfieithu</a:t>
            </a:r>
            <a:r>
              <a:rPr lang="en-GB" sz="2800" dirty="0"/>
              <a:t>?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8D9D7C2-56AB-49F6-945C-A4EE4131109F}"/>
              </a:ext>
            </a:extLst>
          </p:cNvPr>
          <p:cNvSpPr txBox="1"/>
          <p:nvPr/>
        </p:nvSpPr>
        <p:spPr>
          <a:xfrm rot="636428">
            <a:off x="3971406" y="3750789"/>
            <a:ext cx="170916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 err="1">
                <a:solidFill>
                  <a:srgbClr val="FF0000"/>
                </a:solidFill>
                <a:latin typeface="Juice ITC" panose="04040403040A02020202" pitchFamily="82" charset="0"/>
              </a:rPr>
              <a:t>Pwy</a:t>
            </a:r>
            <a:r>
              <a:rPr lang="en-GB" sz="3000" b="1" dirty="0">
                <a:solidFill>
                  <a:srgbClr val="FF0000"/>
                </a:solidFill>
                <a:latin typeface="Juice ITC" panose="04040403040A02020202" pitchFamily="82" charset="0"/>
              </a:rPr>
              <a:t> </a:t>
            </a:r>
            <a:r>
              <a:rPr lang="en-GB" sz="3000" b="1" dirty="0" err="1">
                <a:solidFill>
                  <a:srgbClr val="FF0000"/>
                </a:solidFill>
                <a:latin typeface="Juice ITC" panose="04040403040A02020202" pitchFamily="82" charset="0"/>
              </a:rPr>
              <a:t>wyt</a:t>
            </a:r>
            <a:r>
              <a:rPr lang="en-GB" sz="3000" b="1" dirty="0">
                <a:solidFill>
                  <a:srgbClr val="FF0000"/>
                </a:solidFill>
                <a:latin typeface="Juice ITC" panose="04040403040A02020202" pitchFamily="82" charset="0"/>
              </a:rPr>
              <a:t> </a:t>
            </a:r>
            <a:r>
              <a:rPr lang="en-GB" sz="3000" b="1" dirty="0" err="1">
                <a:solidFill>
                  <a:srgbClr val="FF0000"/>
                </a:solidFill>
                <a:latin typeface="Juice ITC" panose="04040403040A02020202" pitchFamily="82" charset="0"/>
              </a:rPr>
              <a:t>ti</a:t>
            </a:r>
            <a:r>
              <a:rPr lang="en-GB" sz="3000" b="1" dirty="0">
                <a:solidFill>
                  <a:srgbClr val="FF0000"/>
                </a:solidFill>
                <a:latin typeface="Juice ITC" panose="04040403040A02020202" pitchFamily="82" charset="0"/>
              </a:rPr>
              <a:t>?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9E6F8BE-610D-47DD-BF13-163882EA0CE4}"/>
              </a:ext>
            </a:extLst>
          </p:cNvPr>
          <p:cNvSpPr txBox="1"/>
          <p:nvPr/>
        </p:nvSpPr>
        <p:spPr>
          <a:xfrm rot="1335412">
            <a:off x="5417193" y="3886146"/>
            <a:ext cx="147589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 err="1">
                <a:solidFill>
                  <a:srgbClr val="00B050"/>
                </a:solidFill>
                <a:latin typeface="Juice ITC" panose="04040403040A02020202" pitchFamily="82" charset="0"/>
              </a:rPr>
              <a:t>Eisteddwch</a:t>
            </a:r>
            <a:endParaRPr lang="en-GB" sz="3000" b="1" dirty="0">
              <a:solidFill>
                <a:srgbClr val="00B050"/>
              </a:solidFill>
              <a:latin typeface="Juice ITC" panose="04040403040A02020202" pitchFamily="82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BE7496B-E3DE-4C59-8281-DF6ABEDC56DB}"/>
              </a:ext>
            </a:extLst>
          </p:cNvPr>
          <p:cNvSpPr txBox="1"/>
          <p:nvPr/>
        </p:nvSpPr>
        <p:spPr>
          <a:xfrm rot="20462756">
            <a:off x="2881393" y="3356568"/>
            <a:ext cx="147589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 err="1">
                <a:solidFill>
                  <a:srgbClr val="FF0000"/>
                </a:solidFill>
                <a:latin typeface="Juice ITC" panose="04040403040A02020202" pitchFamily="82" charset="0"/>
              </a:rPr>
              <a:t>bwrw</a:t>
            </a:r>
            <a:r>
              <a:rPr lang="en-GB" sz="3000" b="1" dirty="0">
                <a:solidFill>
                  <a:srgbClr val="FF0000"/>
                </a:solidFill>
                <a:latin typeface="Juice ITC" panose="04040403040A02020202" pitchFamily="82" charset="0"/>
              </a:rPr>
              <a:t> </a:t>
            </a:r>
            <a:r>
              <a:rPr lang="en-GB" sz="3000" b="1" dirty="0" err="1">
                <a:solidFill>
                  <a:srgbClr val="FF0000"/>
                </a:solidFill>
                <a:latin typeface="Juice ITC" panose="04040403040A02020202" pitchFamily="82" charset="0"/>
              </a:rPr>
              <a:t>glaw</a:t>
            </a:r>
            <a:endParaRPr lang="en-GB" sz="3000" b="1" dirty="0">
              <a:solidFill>
                <a:srgbClr val="FF0000"/>
              </a:solidFill>
              <a:latin typeface="Juice ITC" panose="04040403040A02020202" pitchFamily="82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1873AA1-AD15-4A7F-B748-09DE37124092}"/>
              </a:ext>
            </a:extLst>
          </p:cNvPr>
          <p:cNvSpPr txBox="1"/>
          <p:nvPr/>
        </p:nvSpPr>
        <p:spPr>
          <a:xfrm rot="20901243">
            <a:off x="3507417" y="2652174"/>
            <a:ext cx="147589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 err="1">
                <a:solidFill>
                  <a:srgbClr val="00B050"/>
                </a:solidFill>
                <a:latin typeface="Juice ITC" panose="04040403040A02020202" pitchFamily="82" charset="0"/>
              </a:rPr>
              <a:t>Sawl</a:t>
            </a:r>
            <a:r>
              <a:rPr lang="en-GB" sz="3000" b="1" dirty="0">
                <a:solidFill>
                  <a:srgbClr val="00B050"/>
                </a:solidFill>
                <a:latin typeface="Juice ITC" panose="04040403040A02020202" pitchFamily="82" charset="0"/>
              </a:rPr>
              <a:t> un?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5F80711-FDFF-4605-8612-73A5C7C5FD11}"/>
              </a:ext>
            </a:extLst>
          </p:cNvPr>
          <p:cNvSpPr txBox="1"/>
          <p:nvPr/>
        </p:nvSpPr>
        <p:spPr>
          <a:xfrm rot="20265019">
            <a:off x="3063529" y="4367656"/>
            <a:ext cx="181974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>
                <a:solidFill>
                  <a:srgbClr val="00B050"/>
                </a:solidFill>
                <a:latin typeface="Juice ITC" panose="04040403040A02020202" pitchFamily="82" charset="0"/>
              </a:rPr>
              <a:t>Da </a:t>
            </a:r>
            <a:r>
              <a:rPr lang="en-GB" sz="3000" b="1" dirty="0" err="1">
                <a:solidFill>
                  <a:srgbClr val="00B050"/>
                </a:solidFill>
                <a:latin typeface="Juice ITC" panose="04040403040A02020202" pitchFamily="82" charset="0"/>
              </a:rPr>
              <a:t>iawn</a:t>
            </a:r>
            <a:r>
              <a:rPr lang="en-GB" sz="3000" b="1" dirty="0">
                <a:solidFill>
                  <a:srgbClr val="00B050"/>
                </a:solidFill>
                <a:latin typeface="Juice ITC" panose="04040403040A02020202" pitchFamily="82" charset="0"/>
              </a:rPr>
              <a:t> </a:t>
            </a:r>
            <a:r>
              <a:rPr lang="en-GB" sz="3000" b="1" dirty="0" err="1">
                <a:solidFill>
                  <a:srgbClr val="00B050"/>
                </a:solidFill>
                <a:latin typeface="Juice ITC" panose="04040403040A02020202" pitchFamily="82" charset="0"/>
              </a:rPr>
              <a:t>diolch</a:t>
            </a:r>
            <a:endParaRPr lang="en-GB" sz="3000" b="1" dirty="0">
              <a:solidFill>
                <a:srgbClr val="00B050"/>
              </a:solidFill>
              <a:latin typeface="Juice ITC" panose="04040403040A02020202" pitchFamily="82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DCAB24F-F25B-4A84-A68A-146F6AD91FC8}"/>
              </a:ext>
            </a:extLst>
          </p:cNvPr>
          <p:cNvSpPr txBox="1"/>
          <p:nvPr/>
        </p:nvSpPr>
        <p:spPr>
          <a:xfrm rot="20755802">
            <a:off x="6990204" y="3905334"/>
            <a:ext cx="181321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 err="1">
                <a:solidFill>
                  <a:srgbClr val="FF0000"/>
                </a:solidFill>
                <a:latin typeface="Juice ITC" panose="04040403040A02020202" pitchFamily="82" charset="0"/>
              </a:rPr>
              <a:t>Dw</a:t>
            </a:r>
            <a:r>
              <a:rPr lang="en-GB" sz="3000" b="1" dirty="0">
                <a:solidFill>
                  <a:srgbClr val="FF0000"/>
                </a:solidFill>
                <a:latin typeface="Juice ITC" panose="04040403040A02020202" pitchFamily="82" charset="0"/>
              </a:rPr>
              <a:t> </a:t>
            </a:r>
            <a:r>
              <a:rPr lang="en-GB" sz="3000" b="1" dirty="0" err="1">
                <a:solidFill>
                  <a:srgbClr val="FF0000"/>
                </a:solidFill>
                <a:latin typeface="Juice ITC" panose="04040403040A02020202" pitchFamily="82" charset="0"/>
              </a:rPr>
              <a:t>i’n</a:t>
            </a:r>
            <a:r>
              <a:rPr lang="en-GB" sz="3000" b="1" dirty="0">
                <a:solidFill>
                  <a:srgbClr val="FF0000"/>
                </a:solidFill>
                <a:latin typeface="Juice ITC" panose="04040403040A02020202" pitchFamily="82" charset="0"/>
              </a:rPr>
              <a:t> </a:t>
            </a:r>
            <a:r>
              <a:rPr lang="en-GB" sz="3000" b="1" dirty="0" err="1">
                <a:solidFill>
                  <a:srgbClr val="FF0000"/>
                </a:solidFill>
                <a:latin typeface="Juice ITC" panose="04040403040A02020202" pitchFamily="82" charset="0"/>
              </a:rPr>
              <a:t>hoffi</a:t>
            </a:r>
            <a:r>
              <a:rPr lang="en-GB" sz="3000" b="1" dirty="0">
                <a:solidFill>
                  <a:srgbClr val="FF0000"/>
                </a:solidFill>
                <a:latin typeface="Juice ITC" panose="04040403040A02020202" pitchFamily="82" charset="0"/>
              </a:rPr>
              <a:t> …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39919B4-E3CF-4A9D-AAE8-5679DC855A76}"/>
              </a:ext>
            </a:extLst>
          </p:cNvPr>
          <p:cNvSpPr txBox="1"/>
          <p:nvPr/>
        </p:nvSpPr>
        <p:spPr>
          <a:xfrm>
            <a:off x="5390629" y="4566040"/>
            <a:ext cx="234778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 err="1">
                <a:solidFill>
                  <a:srgbClr val="00B050"/>
                </a:solidFill>
                <a:latin typeface="Juice ITC" panose="04040403040A02020202" pitchFamily="82" charset="0"/>
              </a:rPr>
              <a:t>os</a:t>
            </a:r>
            <a:r>
              <a:rPr lang="en-GB" sz="3000" b="1" dirty="0">
                <a:solidFill>
                  <a:srgbClr val="00B050"/>
                </a:solidFill>
                <a:latin typeface="Juice ITC" panose="04040403040A02020202" pitchFamily="82" charset="0"/>
              </a:rPr>
              <a:t> </a:t>
            </a:r>
            <a:r>
              <a:rPr lang="en-GB" sz="3000" b="1" dirty="0" err="1">
                <a:solidFill>
                  <a:srgbClr val="00B050"/>
                </a:solidFill>
                <a:latin typeface="Juice ITC" panose="04040403040A02020202" pitchFamily="82" charset="0"/>
              </a:rPr>
              <a:t>gwelwch</a:t>
            </a:r>
            <a:r>
              <a:rPr lang="en-GB" sz="3000" b="1" dirty="0">
                <a:solidFill>
                  <a:srgbClr val="00B050"/>
                </a:solidFill>
                <a:latin typeface="Juice ITC" panose="04040403040A02020202" pitchFamily="82" charset="0"/>
              </a:rPr>
              <a:t> </a:t>
            </a:r>
            <a:r>
              <a:rPr lang="en-GB" sz="3000" b="1" dirty="0" err="1">
                <a:solidFill>
                  <a:srgbClr val="00B050"/>
                </a:solidFill>
                <a:latin typeface="Juice ITC" panose="04040403040A02020202" pitchFamily="82" charset="0"/>
              </a:rPr>
              <a:t>yn</a:t>
            </a:r>
            <a:r>
              <a:rPr lang="en-GB" sz="3000" b="1" dirty="0">
                <a:solidFill>
                  <a:srgbClr val="00B050"/>
                </a:solidFill>
                <a:latin typeface="Juice ITC" panose="04040403040A02020202" pitchFamily="82" charset="0"/>
              </a:rPr>
              <a:t> </a:t>
            </a:r>
            <a:r>
              <a:rPr lang="en-GB" sz="3000" b="1" dirty="0" err="1">
                <a:solidFill>
                  <a:srgbClr val="00B050"/>
                </a:solidFill>
                <a:latin typeface="Juice ITC" panose="04040403040A02020202" pitchFamily="82" charset="0"/>
              </a:rPr>
              <a:t>dda</a:t>
            </a:r>
            <a:endParaRPr lang="en-GB" sz="3000" b="1" dirty="0">
              <a:solidFill>
                <a:srgbClr val="00B050"/>
              </a:solidFill>
              <a:latin typeface="Juice ITC" panose="04040403040A02020202" pitchFamily="82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1B20EE8-AA22-4C77-856B-3BDAFDBA83C9}"/>
              </a:ext>
            </a:extLst>
          </p:cNvPr>
          <p:cNvSpPr txBox="1"/>
          <p:nvPr/>
        </p:nvSpPr>
        <p:spPr>
          <a:xfrm rot="909745">
            <a:off x="3900893" y="5045594"/>
            <a:ext cx="239418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 err="1">
                <a:solidFill>
                  <a:srgbClr val="FF0000"/>
                </a:solidFill>
                <a:latin typeface="Juice ITC" panose="04040403040A02020202" pitchFamily="82" charset="0"/>
              </a:rPr>
              <a:t>Sut</a:t>
            </a:r>
            <a:r>
              <a:rPr lang="en-GB" sz="3000" b="1" dirty="0">
                <a:solidFill>
                  <a:srgbClr val="FF0000"/>
                </a:solidFill>
                <a:latin typeface="Juice ITC" panose="04040403040A02020202" pitchFamily="82" charset="0"/>
              </a:rPr>
              <a:t> </a:t>
            </a:r>
            <a:r>
              <a:rPr lang="en-GB" sz="3000" b="1" dirty="0" err="1">
                <a:solidFill>
                  <a:srgbClr val="FF0000"/>
                </a:solidFill>
                <a:latin typeface="Juice ITC" panose="04040403040A02020202" pitchFamily="82" charset="0"/>
              </a:rPr>
              <a:t>mae’r</a:t>
            </a:r>
            <a:r>
              <a:rPr lang="en-GB" sz="3000" b="1" dirty="0">
                <a:solidFill>
                  <a:srgbClr val="FF0000"/>
                </a:solidFill>
                <a:latin typeface="Juice ITC" panose="04040403040A02020202" pitchFamily="82" charset="0"/>
              </a:rPr>
              <a:t> </a:t>
            </a:r>
            <a:r>
              <a:rPr lang="en-GB" sz="3000" b="1" dirty="0" err="1">
                <a:solidFill>
                  <a:srgbClr val="FF0000"/>
                </a:solidFill>
                <a:latin typeface="Juice ITC" panose="04040403040A02020202" pitchFamily="82" charset="0"/>
              </a:rPr>
              <a:t>tywydd</a:t>
            </a:r>
            <a:r>
              <a:rPr lang="en-GB" sz="3000" b="1" dirty="0">
                <a:solidFill>
                  <a:srgbClr val="FF0000"/>
                </a:solidFill>
                <a:latin typeface="Juice ITC" panose="04040403040A02020202" pitchFamily="82" charset="0"/>
              </a:rPr>
              <a:t>?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95100BE-C56D-46FE-80F2-963F678CD56E}"/>
              </a:ext>
            </a:extLst>
          </p:cNvPr>
          <p:cNvSpPr txBox="1"/>
          <p:nvPr/>
        </p:nvSpPr>
        <p:spPr>
          <a:xfrm rot="20495465">
            <a:off x="6130837" y="5316002"/>
            <a:ext cx="21523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 err="1">
                <a:solidFill>
                  <a:srgbClr val="00B050"/>
                </a:solidFill>
                <a:latin typeface="Juice ITC" panose="04040403040A02020202" pitchFamily="82" charset="0"/>
              </a:rPr>
              <a:t>Dewch</a:t>
            </a:r>
            <a:r>
              <a:rPr lang="en-GB" sz="3000" b="1" dirty="0">
                <a:solidFill>
                  <a:srgbClr val="00B050"/>
                </a:solidFill>
                <a:latin typeface="Juice ITC" panose="04040403040A02020202" pitchFamily="82" charset="0"/>
              </a:rPr>
              <a:t> </a:t>
            </a:r>
            <a:r>
              <a:rPr lang="en-GB" sz="3000" b="1" dirty="0" err="1">
                <a:solidFill>
                  <a:srgbClr val="00B050"/>
                </a:solidFill>
                <a:latin typeface="Juice ITC" panose="04040403040A02020202" pitchFamily="82" charset="0"/>
              </a:rPr>
              <a:t>i</a:t>
            </a:r>
            <a:r>
              <a:rPr lang="en-GB" sz="3000" b="1" dirty="0">
                <a:solidFill>
                  <a:srgbClr val="00B050"/>
                </a:solidFill>
                <a:latin typeface="Juice ITC" panose="04040403040A02020202" pitchFamily="82" charset="0"/>
              </a:rPr>
              <a:t> </a:t>
            </a:r>
            <a:r>
              <a:rPr lang="en-GB" sz="3000" b="1" dirty="0" err="1">
                <a:solidFill>
                  <a:srgbClr val="00B050"/>
                </a:solidFill>
                <a:latin typeface="Juice ITC" panose="04040403040A02020202" pitchFamily="82" charset="0"/>
              </a:rPr>
              <a:t>mewn</a:t>
            </a:r>
            <a:r>
              <a:rPr lang="en-GB" sz="3000" b="1" dirty="0">
                <a:solidFill>
                  <a:srgbClr val="00B050"/>
                </a:solidFill>
                <a:latin typeface="Juice ITC" panose="04040403040A02020202" pitchFamily="82" charset="0"/>
              </a:rPr>
              <a:t>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BEB0200-8CD2-4E31-981F-13F38CD7634E}"/>
              </a:ext>
            </a:extLst>
          </p:cNvPr>
          <p:cNvSpPr txBox="1"/>
          <p:nvPr/>
        </p:nvSpPr>
        <p:spPr>
          <a:xfrm rot="1052140">
            <a:off x="9299971" y="6175707"/>
            <a:ext cx="141620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>
                <a:solidFill>
                  <a:srgbClr val="00B050"/>
                </a:solidFill>
                <a:latin typeface="Juice ITC" panose="04040403040A02020202" pitchFamily="82" charset="0"/>
              </a:rPr>
              <a:t>Ga </a:t>
            </a:r>
            <a:r>
              <a:rPr lang="en-GB" sz="3000" b="1" dirty="0" err="1">
                <a:solidFill>
                  <a:srgbClr val="00B050"/>
                </a:solidFill>
                <a:latin typeface="Juice ITC" panose="04040403040A02020202" pitchFamily="82" charset="0"/>
              </a:rPr>
              <a:t>i</a:t>
            </a:r>
            <a:r>
              <a:rPr lang="en-GB" sz="3000" b="1" dirty="0">
                <a:solidFill>
                  <a:srgbClr val="00B050"/>
                </a:solidFill>
                <a:latin typeface="Juice ITC" panose="04040403040A02020202" pitchFamily="82" charset="0"/>
              </a:rPr>
              <a:t> …?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E1D4D75-36D6-4CAD-87A4-6B176BF04AB5}"/>
              </a:ext>
            </a:extLst>
          </p:cNvPr>
          <p:cNvSpPr txBox="1"/>
          <p:nvPr/>
        </p:nvSpPr>
        <p:spPr>
          <a:xfrm rot="19837447">
            <a:off x="4567145" y="5833647"/>
            <a:ext cx="21523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err="1">
                <a:solidFill>
                  <a:srgbClr val="FF0000"/>
                </a:solidFill>
                <a:latin typeface="Juice ITC" panose="04040403040A02020202" pitchFamily="82" charset="0"/>
              </a:rPr>
              <a:t>Sut</a:t>
            </a:r>
            <a:r>
              <a:rPr lang="en-GB" sz="2800" b="1" dirty="0">
                <a:solidFill>
                  <a:srgbClr val="FF0000"/>
                </a:solidFill>
                <a:latin typeface="Juice ITC" panose="04040403040A02020202" pitchFamily="82" charset="0"/>
              </a:rPr>
              <a:t> </a:t>
            </a:r>
            <a:r>
              <a:rPr lang="en-GB" sz="2800" b="1" dirty="0" err="1">
                <a:solidFill>
                  <a:srgbClr val="FF0000"/>
                </a:solidFill>
                <a:latin typeface="Juice ITC" panose="04040403040A02020202" pitchFamily="82" charset="0"/>
              </a:rPr>
              <a:t>wyt</a:t>
            </a:r>
            <a:r>
              <a:rPr lang="en-GB" sz="2800" b="1" dirty="0">
                <a:solidFill>
                  <a:srgbClr val="FF0000"/>
                </a:solidFill>
                <a:latin typeface="Juice ITC" panose="04040403040A02020202" pitchFamily="82" charset="0"/>
              </a:rPr>
              <a:t> </a:t>
            </a:r>
            <a:r>
              <a:rPr lang="en-GB" sz="2800" b="1" dirty="0" err="1">
                <a:solidFill>
                  <a:srgbClr val="FF0000"/>
                </a:solidFill>
                <a:latin typeface="Juice ITC" panose="04040403040A02020202" pitchFamily="82" charset="0"/>
              </a:rPr>
              <a:t>ti</a:t>
            </a:r>
            <a:r>
              <a:rPr lang="en-GB" sz="2800" b="1" dirty="0">
                <a:solidFill>
                  <a:srgbClr val="FF0000"/>
                </a:solidFill>
                <a:latin typeface="Juice ITC" panose="04040403040A02020202" pitchFamily="82" charset="0"/>
              </a:rPr>
              <a:t>?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6BC10CE-B6A9-4554-B532-338B6504C20D}"/>
              </a:ext>
            </a:extLst>
          </p:cNvPr>
          <p:cNvSpPr txBox="1"/>
          <p:nvPr/>
        </p:nvSpPr>
        <p:spPr>
          <a:xfrm rot="1612118">
            <a:off x="5114215" y="2935510"/>
            <a:ext cx="147589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 err="1">
                <a:solidFill>
                  <a:srgbClr val="FF0000"/>
                </a:solidFill>
                <a:latin typeface="Juice ITC" panose="04040403040A02020202" pitchFamily="82" charset="0"/>
              </a:rPr>
              <a:t>stormus</a:t>
            </a:r>
            <a:endParaRPr lang="en-GB" sz="3000" b="1" dirty="0">
              <a:solidFill>
                <a:srgbClr val="FF0000"/>
              </a:solidFill>
              <a:latin typeface="Juice ITC" panose="04040403040A02020202" pitchFamily="82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645FBA4-F990-4BED-91ED-F1EECCC6BF71}"/>
              </a:ext>
            </a:extLst>
          </p:cNvPr>
          <p:cNvSpPr txBox="1"/>
          <p:nvPr/>
        </p:nvSpPr>
        <p:spPr>
          <a:xfrm rot="1174313">
            <a:off x="3865766" y="5609914"/>
            <a:ext cx="181974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 err="1">
                <a:solidFill>
                  <a:srgbClr val="00B050"/>
                </a:solidFill>
                <a:latin typeface="Juice ITC" panose="04040403040A02020202" pitchFamily="82" charset="0"/>
              </a:rPr>
              <a:t>heulog</a:t>
            </a:r>
            <a:endParaRPr lang="en-GB" sz="3000" b="1" dirty="0">
              <a:solidFill>
                <a:srgbClr val="00B050"/>
              </a:solidFill>
              <a:latin typeface="Juice ITC" panose="04040403040A02020202" pitchFamily="82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ADE71A6-6F6E-4D45-B792-2B2345B69B0E}"/>
              </a:ext>
            </a:extLst>
          </p:cNvPr>
          <p:cNvSpPr txBox="1"/>
          <p:nvPr/>
        </p:nvSpPr>
        <p:spPr>
          <a:xfrm rot="19467057">
            <a:off x="9061351" y="5193409"/>
            <a:ext cx="147589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 err="1">
                <a:solidFill>
                  <a:srgbClr val="00B050"/>
                </a:solidFill>
                <a:latin typeface="Juice ITC" panose="04040403040A02020202" pitchFamily="82" charset="0"/>
              </a:rPr>
              <a:t>deg</a:t>
            </a:r>
            <a:endParaRPr lang="en-GB" sz="3000" b="1" dirty="0">
              <a:solidFill>
                <a:srgbClr val="00B050"/>
              </a:solidFill>
              <a:latin typeface="Juice ITC" panose="04040403040A02020202" pitchFamily="82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A0B54EF-C475-4038-B1FF-E73F587DBBFB}"/>
              </a:ext>
            </a:extLst>
          </p:cNvPr>
          <p:cNvSpPr txBox="1"/>
          <p:nvPr/>
        </p:nvSpPr>
        <p:spPr>
          <a:xfrm rot="20118676">
            <a:off x="3550269" y="5914157"/>
            <a:ext cx="14758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err="1">
                <a:solidFill>
                  <a:srgbClr val="FF0000"/>
                </a:solidFill>
                <a:latin typeface="Juice ITC" panose="04040403040A02020202" pitchFamily="82" charset="0"/>
              </a:rPr>
              <a:t>melyn</a:t>
            </a:r>
            <a:endParaRPr lang="en-GB" sz="2800" b="1" dirty="0">
              <a:solidFill>
                <a:srgbClr val="FF0000"/>
              </a:solidFill>
              <a:latin typeface="Juice ITC" panose="04040403040A02020202" pitchFamily="82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5E072C1-A9D5-49F0-AE9F-724BE7126036}"/>
              </a:ext>
            </a:extLst>
          </p:cNvPr>
          <p:cNvSpPr txBox="1"/>
          <p:nvPr/>
        </p:nvSpPr>
        <p:spPr>
          <a:xfrm rot="1612118">
            <a:off x="2589821" y="5674732"/>
            <a:ext cx="147589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 err="1">
                <a:solidFill>
                  <a:srgbClr val="FF0000"/>
                </a:solidFill>
                <a:latin typeface="Juice ITC" panose="04040403040A02020202" pitchFamily="82" charset="0"/>
              </a:rPr>
              <a:t>merched</a:t>
            </a:r>
            <a:endParaRPr lang="en-GB" sz="3000" b="1" dirty="0">
              <a:solidFill>
                <a:srgbClr val="FF0000"/>
              </a:solidFill>
              <a:latin typeface="Juice ITC" panose="04040403040A02020202" pitchFamily="82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987AA29-78E9-4880-A327-4E9B733A1007}"/>
              </a:ext>
            </a:extLst>
          </p:cNvPr>
          <p:cNvSpPr txBox="1"/>
          <p:nvPr/>
        </p:nvSpPr>
        <p:spPr>
          <a:xfrm rot="1174313">
            <a:off x="6967979" y="3730709"/>
            <a:ext cx="181974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 err="1">
                <a:solidFill>
                  <a:srgbClr val="00B050"/>
                </a:solidFill>
                <a:latin typeface="Juice ITC" panose="04040403040A02020202" pitchFamily="82" charset="0"/>
              </a:rPr>
              <a:t>coch</a:t>
            </a:r>
            <a:endParaRPr lang="en-GB" sz="3000" b="1" dirty="0">
              <a:solidFill>
                <a:srgbClr val="00B050"/>
              </a:solidFill>
              <a:latin typeface="Juice ITC" panose="04040403040A02020202" pitchFamily="82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0DFFC29-A0BB-4017-88E2-7DD1779F9425}"/>
              </a:ext>
            </a:extLst>
          </p:cNvPr>
          <p:cNvSpPr txBox="1"/>
          <p:nvPr/>
        </p:nvSpPr>
        <p:spPr>
          <a:xfrm rot="1970391">
            <a:off x="7766271" y="5798646"/>
            <a:ext cx="169975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 err="1">
                <a:solidFill>
                  <a:srgbClr val="FF0000"/>
                </a:solidFill>
                <a:latin typeface="Juice ITC" panose="04040403040A02020202" pitchFamily="82" charset="0"/>
              </a:rPr>
              <a:t>Prynhawn</a:t>
            </a:r>
            <a:r>
              <a:rPr lang="en-GB" sz="3000" b="1" dirty="0">
                <a:solidFill>
                  <a:srgbClr val="FF0000"/>
                </a:solidFill>
                <a:latin typeface="Juice ITC" panose="04040403040A02020202" pitchFamily="82" charset="0"/>
              </a:rPr>
              <a:t> da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32BDE29-B03C-4789-B865-05BDBE9C1D2A}"/>
              </a:ext>
            </a:extLst>
          </p:cNvPr>
          <p:cNvSpPr txBox="1"/>
          <p:nvPr/>
        </p:nvSpPr>
        <p:spPr>
          <a:xfrm rot="20968016">
            <a:off x="6451179" y="2638081"/>
            <a:ext cx="164947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>
                <a:solidFill>
                  <a:srgbClr val="FF0000"/>
                </a:solidFill>
                <a:latin typeface="Juice ITC" panose="04040403040A02020202" pitchFamily="82" charset="0"/>
              </a:rPr>
              <a:t>Bore da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9F3E8FC-CF64-4574-A0BB-0E4C0AF21218}"/>
              </a:ext>
            </a:extLst>
          </p:cNvPr>
          <p:cNvSpPr txBox="1"/>
          <p:nvPr/>
        </p:nvSpPr>
        <p:spPr>
          <a:xfrm rot="1174313">
            <a:off x="1799660" y="2697740"/>
            <a:ext cx="181974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 err="1">
                <a:solidFill>
                  <a:srgbClr val="00B050"/>
                </a:solidFill>
                <a:latin typeface="Juice ITC" panose="04040403040A02020202" pitchFamily="82" charset="0"/>
              </a:rPr>
              <a:t>Bendigedig</a:t>
            </a:r>
            <a:r>
              <a:rPr lang="en-GB" sz="3000" b="1" dirty="0">
                <a:solidFill>
                  <a:srgbClr val="00B050"/>
                </a:solidFill>
                <a:latin typeface="Juice ITC" panose="04040403040A02020202" pitchFamily="82" charset="0"/>
              </a:rPr>
              <a:t>!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3D29530-B148-466F-9238-C3DEB361A221}"/>
              </a:ext>
            </a:extLst>
          </p:cNvPr>
          <p:cNvSpPr txBox="1"/>
          <p:nvPr/>
        </p:nvSpPr>
        <p:spPr>
          <a:xfrm rot="1174313">
            <a:off x="7443362" y="3343427"/>
            <a:ext cx="181974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 err="1">
                <a:solidFill>
                  <a:srgbClr val="00B050"/>
                </a:solidFill>
                <a:latin typeface="Juice ITC" panose="04040403040A02020202" pitchFamily="82" charset="0"/>
              </a:rPr>
              <a:t>Dyma</a:t>
            </a:r>
            <a:r>
              <a:rPr lang="en-GB" sz="3000" b="1" dirty="0">
                <a:solidFill>
                  <a:srgbClr val="00B050"/>
                </a:solidFill>
                <a:latin typeface="Juice ITC" panose="04040403040A02020202" pitchFamily="82" charset="0"/>
              </a:rPr>
              <a:t> fi!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2FA36F3-B431-4D88-AC5A-ACE5ED3EB97D}"/>
              </a:ext>
            </a:extLst>
          </p:cNvPr>
          <p:cNvSpPr txBox="1"/>
          <p:nvPr/>
        </p:nvSpPr>
        <p:spPr>
          <a:xfrm rot="1612118">
            <a:off x="7924778" y="4894050"/>
            <a:ext cx="147589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 err="1">
                <a:solidFill>
                  <a:srgbClr val="FF0000"/>
                </a:solidFill>
                <a:latin typeface="Juice ITC" panose="04040403040A02020202" pitchFamily="82" charset="0"/>
              </a:rPr>
              <a:t>chwarae</a:t>
            </a:r>
            <a:endParaRPr lang="en-GB" sz="3000" b="1" dirty="0">
              <a:solidFill>
                <a:srgbClr val="FF0000"/>
              </a:solidFill>
              <a:latin typeface="Juice ITC" panose="04040403040A02020202" pitchFamily="82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FDCF4CB-45A2-4035-919D-B67934BE30E6}"/>
              </a:ext>
            </a:extLst>
          </p:cNvPr>
          <p:cNvSpPr txBox="1"/>
          <p:nvPr/>
        </p:nvSpPr>
        <p:spPr>
          <a:xfrm rot="20086166">
            <a:off x="8549003" y="4150701"/>
            <a:ext cx="181974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 err="1">
                <a:solidFill>
                  <a:srgbClr val="00B050"/>
                </a:solidFill>
                <a:latin typeface="Juice ITC" panose="04040403040A02020202" pitchFamily="82" charset="0"/>
              </a:rPr>
              <a:t>Sefwch</a:t>
            </a:r>
            <a:endParaRPr lang="en-GB" sz="3000" b="1" dirty="0">
              <a:solidFill>
                <a:srgbClr val="00B050"/>
              </a:solidFill>
              <a:latin typeface="Juice ITC" panose="04040403040A02020202" pitchFamily="82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CB164AF-B62D-417E-BAAF-FAAFAD420F99}"/>
              </a:ext>
            </a:extLst>
          </p:cNvPr>
          <p:cNvSpPr txBox="1"/>
          <p:nvPr/>
        </p:nvSpPr>
        <p:spPr>
          <a:xfrm rot="1174313">
            <a:off x="8006700" y="2845368"/>
            <a:ext cx="181974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 err="1">
                <a:solidFill>
                  <a:srgbClr val="00B050"/>
                </a:solidFill>
                <a:latin typeface="Juice ITC" panose="04040403040A02020202" pitchFamily="82" charset="0"/>
              </a:rPr>
              <a:t>barod</a:t>
            </a:r>
            <a:endParaRPr lang="en-GB" sz="3000" b="1" dirty="0">
              <a:solidFill>
                <a:srgbClr val="00B050"/>
              </a:solidFill>
              <a:latin typeface="Juice ITC" panose="04040403040A02020202" pitchFamily="82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1AFF3C9-8D1F-48D7-A535-C5F9F7C3F9E1}"/>
              </a:ext>
            </a:extLst>
          </p:cNvPr>
          <p:cNvSpPr txBox="1"/>
          <p:nvPr/>
        </p:nvSpPr>
        <p:spPr>
          <a:xfrm rot="1612118">
            <a:off x="8830391" y="3652498"/>
            <a:ext cx="147589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>
                <a:solidFill>
                  <a:srgbClr val="FF0000"/>
                </a:solidFill>
                <a:latin typeface="Juice ITC" panose="04040403040A02020202" pitchFamily="82" charset="0"/>
              </a:rPr>
              <a:t>saith 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59DA4E1-95F4-468D-BACF-FCE93118E114}"/>
              </a:ext>
            </a:extLst>
          </p:cNvPr>
          <p:cNvSpPr txBox="1"/>
          <p:nvPr/>
        </p:nvSpPr>
        <p:spPr>
          <a:xfrm rot="20940324">
            <a:off x="6280540" y="3153931"/>
            <a:ext cx="147589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 err="1">
                <a:solidFill>
                  <a:srgbClr val="00B050"/>
                </a:solidFill>
                <a:latin typeface="Juice ITC" panose="04040403040A02020202" pitchFamily="82" charset="0"/>
              </a:rPr>
              <a:t>diod</a:t>
            </a:r>
            <a:endParaRPr lang="en-GB" sz="3000" b="1" dirty="0">
              <a:solidFill>
                <a:srgbClr val="00B050"/>
              </a:solidFill>
              <a:latin typeface="Juice ITC" panose="04040403040A02020202" pitchFamily="82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85F7B49-1117-47F8-AB14-6E331290A66B}"/>
              </a:ext>
            </a:extLst>
          </p:cNvPr>
          <p:cNvSpPr txBox="1"/>
          <p:nvPr/>
        </p:nvSpPr>
        <p:spPr>
          <a:xfrm rot="279008">
            <a:off x="6049973" y="6083681"/>
            <a:ext cx="147589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 err="1">
                <a:solidFill>
                  <a:srgbClr val="FF0000"/>
                </a:solidFill>
                <a:latin typeface="Juice ITC" panose="04040403040A02020202" pitchFamily="82" charset="0"/>
              </a:rPr>
              <a:t>llaeth</a:t>
            </a:r>
            <a:endParaRPr lang="en-GB" sz="3000" b="1" dirty="0">
              <a:solidFill>
                <a:srgbClr val="FF0000"/>
              </a:solidFill>
              <a:latin typeface="Juice ITC" panose="04040403040A02020202" pitchFamily="82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919CFDE-8660-45F6-BA5A-2C38133A2493}"/>
              </a:ext>
            </a:extLst>
          </p:cNvPr>
          <p:cNvSpPr txBox="1"/>
          <p:nvPr/>
        </p:nvSpPr>
        <p:spPr>
          <a:xfrm rot="20940647">
            <a:off x="9296272" y="4892866"/>
            <a:ext cx="147589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 err="1">
                <a:solidFill>
                  <a:srgbClr val="FF0000"/>
                </a:solidFill>
                <a:latin typeface="Juice ITC" panose="04040403040A02020202" pitchFamily="82" charset="0"/>
              </a:rPr>
              <a:t>Wedi</a:t>
            </a:r>
            <a:r>
              <a:rPr lang="en-GB" sz="3000" b="1" dirty="0">
                <a:solidFill>
                  <a:srgbClr val="FF0000"/>
                </a:solidFill>
                <a:latin typeface="Juice ITC" panose="04040403040A02020202" pitchFamily="82" charset="0"/>
              </a:rPr>
              <a:t> </a:t>
            </a:r>
            <a:r>
              <a:rPr lang="en-GB" sz="3000" b="1" dirty="0" err="1">
                <a:solidFill>
                  <a:srgbClr val="FF0000"/>
                </a:solidFill>
                <a:latin typeface="Juice ITC" panose="04040403040A02020202" pitchFamily="82" charset="0"/>
              </a:rPr>
              <a:t>blino</a:t>
            </a:r>
            <a:endParaRPr lang="en-GB" sz="3000" b="1" dirty="0">
              <a:solidFill>
                <a:srgbClr val="FF0000"/>
              </a:solidFill>
              <a:latin typeface="Juice ITC" panose="04040403040A02020202" pitchFamily="82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F05D827-741C-417C-A980-BDFB6817C05E}"/>
              </a:ext>
            </a:extLst>
          </p:cNvPr>
          <p:cNvSpPr txBox="1"/>
          <p:nvPr/>
        </p:nvSpPr>
        <p:spPr>
          <a:xfrm>
            <a:off x="3153228" y="5171571"/>
            <a:ext cx="147589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>
                <a:solidFill>
                  <a:srgbClr val="00B050"/>
                </a:solidFill>
                <a:latin typeface="Juice ITC" panose="04040403040A02020202" pitchFamily="82" charset="0"/>
              </a:rPr>
              <a:t>tri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075E50B-AF3B-4273-9234-924E180162D2}"/>
              </a:ext>
            </a:extLst>
          </p:cNvPr>
          <p:cNvSpPr txBox="1"/>
          <p:nvPr/>
        </p:nvSpPr>
        <p:spPr>
          <a:xfrm rot="20086166">
            <a:off x="8801296" y="2674699"/>
            <a:ext cx="18197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err="1">
                <a:solidFill>
                  <a:srgbClr val="00B050"/>
                </a:solidFill>
                <a:latin typeface="Juice ITC" panose="04040403040A02020202" pitchFamily="82" charset="0"/>
              </a:rPr>
              <a:t>darllen</a:t>
            </a:r>
            <a:endParaRPr lang="en-GB" sz="2800" b="1" dirty="0">
              <a:solidFill>
                <a:srgbClr val="00B050"/>
              </a:solidFill>
              <a:latin typeface="Juice ITC" panose="04040403040A02020202" pitchFamily="82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560640FE-ED26-4D59-8DBC-9B56A0AA916C}"/>
              </a:ext>
            </a:extLst>
          </p:cNvPr>
          <p:cNvSpPr txBox="1"/>
          <p:nvPr/>
        </p:nvSpPr>
        <p:spPr>
          <a:xfrm rot="1174313">
            <a:off x="9556150" y="4239778"/>
            <a:ext cx="18197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err="1">
                <a:solidFill>
                  <a:srgbClr val="00B050"/>
                </a:solidFill>
                <a:latin typeface="Juice ITC" panose="04040403040A02020202" pitchFamily="82" charset="0"/>
              </a:rPr>
              <a:t>bisgedi</a:t>
            </a:r>
            <a:endParaRPr lang="en-GB" sz="2800" b="1" dirty="0">
              <a:solidFill>
                <a:srgbClr val="00B050"/>
              </a:solidFill>
              <a:latin typeface="Juice ITC" panose="04040403040A02020202" pitchFamily="82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4052ACD3-6014-48A3-B087-69A125D43AE5}"/>
              </a:ext>
            </a:extLst>
          </p:cNvPr>
          <p:cNvSpPr txBox="1"/>
          <p:nvPr/>
        </p:nvSpPr>
        <p:spPr>
          <a:xfrm>
            <a:off x="6568930" y="1937716"/>
            <a:ext cx="546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>
                <a:solidFill>
                  <a:srgbClr val="FF0000"/>
                </a:solidFill>
              </a:rPr>
              <a:t>How many words can you translate?</a:t>
            </a:r>
          </a:p>
        </p:txBody>
      </p:sp>
    </p:spTree>
    <p:extLst>
      <p:ext uri="{BB962C8B-B14F-4D97-AF65-F5344CB8AC3E}">
        <p14:creationId xmlns:p14="http://schemas.microsoft.com/office/powerpoint/2010/main" val="2366848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2114</TotalTime>
  <Words>239</Words>
  <Application>Microsoft Office PowerPoint</Application>
  <PresentationFormat>Widescreen</PresentationFormat>
  <Paragraphs>71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Adobe Arabic</vt:lpstr>
      <vt:lpstr>Arial</vt:lpstr>
      <vt:lpstr>Calibri</vt:lpstr>
      <vt:lpstr>Calibri Light</vt:lpstr>
      <vt:lpstr>Juice ITC</vt:lpstr>
      <vt:lpstr>Kristen ITC</vt:lpstr>
      <vt:lpstr>Roboto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Angela Gregory (Staff)</dc:creator>
  <cp:lastModifiedBy>Nicky Telfer</cp:lastModifiedBy>
  <cp:revision>88</cp:revision>
  <dcterms:created xsi:type="dcterms:W3CDTF">2021-05-19T17:57:41Z</dcterms:created>
  <dcterms:modified xsi:type="dcterms:W3CDTF">2023-01-26T11:27:43Z</dcterms:modified>
</cp:coreProperties>
</file>